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Default Extension="pict" ContentType="image/pict"/>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0" r:id="rId3"/>
    <p:sldId id="257" r:id="rId4"/>
    <p:sldId id="258" r:id="rId5"/>
    <p:sldId id="261" r:id="rId6"/>
    <p:sldId id="262" r:id="rId7"/>
    <p:sldId id="263" r:id="rId8"/>
    <p:sldId id="264" r:id="rId9"/>
    <p:sldId id="265" r:id="rId10"/>
    <p:sldId id="266" r:id="rId11"/>
    <p:sldId id="25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8" d="100"/>
          <a:sy n="108" d="100"/>
        </p:scale>
        <p:origin x="-8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F05690F-A64F-8B4E-A7AB-75CE4BC986CF}" type="datetimeFigureOut">
              <a:rPr lang="en-US" smtClean="0"/>
              <a:pPr/>
              <a:t>5/17/11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F0A35-8A7D-FA41-BC23-E47422BD57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5690F-A64F-8B4E-A7AB-75CE4BC986CF}" type="datetimeFigureOut">
              <a:rPr lang="en-US" smtClean="0"/>
              <a:pPr/>
              <a:t>5/17/11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F0A35-8A7D-FA41-BC23-E47422BD57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5690F-A64F-8B4E-A7AB-75CE4BC986CF}" type="datetimeFigureOut">
              <a:rPr lang="en-US" smtClean="0"/>
              <a:pPr/>
              <a:t>5/17/11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F0A35-8A7D-FA41-BC23-E47422BD57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5690F-A64F-8B4E-A7AB-75CE4BC986CF}" type="datetimeFigureOut">
              <a:rPr lang="en-US" smtClean="0"/>
              <a:pPr/>
              <a:t>5/17/11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F0A35-8A7D-FA41-BC23-E47422BD57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F05690F-A64F-8B4E-A7AB-75CE4BC986CF}" type="datetimeFigureOut">
              <a:rPr lang="en-US" smtClean="0"/>
              <a:pPr/>
              <a:t>5/17/11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F0A35-8A7D-FA41-BC23-E47422BD57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F05690F-A64F-8B4E-A7AB-75CE4BC986CF}" type="datetimeFigureOut">
              <a:rPr lang="en-US" smtClean="0"/>
              <a:pPr/>
              <a:t>5/17/11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F0A35-8A7D-FA41-BC23-E47422BD57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F05690F-A64F-8B4E-A7AB-75CE4BC986CF}" type="datetimeFigureOut">
              <a:rPr lang="en-US" smtClean="0"/>
              <a:pPr/>
              <a:t>5/17/11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F0A35-8A7D-FA41-BC23-E47422BD57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F05690F-A64F-8B4E-A7AB-75CE4BC986CF}" type="datetimeFigureOut">
              <a:rPr lang="en-US" smtClean="0"/>
              <a:pPr/>
              <a:t>5/17/11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F0A35-8A7D-FA41-BC23-E47422BD57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5690F-A64F-8B4E-A7AB-75CE4BC986CF}" type="datetimeFigureOut">
              <a:rPr lang="en-US" smtClean="0"/>
              <a:pPr/>
              <a:t>5/17/11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F0A35-8A7D-FA41-BC23-E47422BD57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F05690F-A64F-8B4E-A7AB-75CE4BC986CF}" type="datetimeFigureOut">
              <a:rPr lang="en-US" smtClean="0"/>
              <a:pPr/>
              <a:t>5/17/11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F0A35-8A7D-FA41-BC23-E47422BD57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F05690F-A64F-8B4E-A7AB-75CE4BC986CF}" type="datetimeFigureOut">
              <a:rPr lang="en-US" smtClean="0"/>
              <a:pPr/>
              <a:t>5/17/11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F0A35-8A7D-FA41-BC23-E47422BD57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5690F-A64F-8B4E-A7AB-75CE4BC986CF}" type="datetimeFigureOut">
              <a:rPr lang="en-US" smtClean="0"/>
              <a:pPr/>
              <a:t>5/17/11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F0A35-8A7D-FA41-BC23-E47422BD57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lements:CADICPhase1:Evaluation:FrameworkEffectivePractice.docx!OLE_LINK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oleObject" Target="Elements:CADICPhase1:Evaluation:CPPVAttribute.docx!OLE_LINK2" TargetMode="External"/><Relationship Id="rId4" Type="http://schemas.openxmlformats.org/officeDocument/2006/relationships/image" Target="../media/image2.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lements:CADICPhase1:Evaluation:FrameworkEffectivePractice.docx!OLE_LINK2" TargetMode="External"/></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lements:CADICPhase1:Evaluation:FrameworkEffectivePractice.docx!OLE_LINK4" TargetMode="External"/></Relationships>
</file>

<file path=ppt/slides/_rels/slide8.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lements:CADICPhase1:Evaluation:FrameworkEffectivePractice.docx!OLE_LINK7" TargetMode="External"/></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lements:CADICPhase1:Evaluation:FrameworkEffectivePractice.docx!OLE_LINK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CADIC Clusters’ </a:t>
            </a:r>
            <a:br>
              <a:rPr lang="en-US" dirty="0" smtClean="0"/>
            </a:br>
            <a:r>
              <a:rPr lang="en-US" dirty="0" smtClean="0"/>
              <a:t>Pathways to Value</a:t>
            </a:r>
            <a:endParaRPr lang="en-US" dirty="0"/>
          </a:p>
        </p:txBody>
      </p:sp>
      <p:sp>
        <p:nvSpPr>
          <p:cNvPr id="3" name="Subtitle 2"/>
          <p:cNvSpPr>
            <a:spLocks noGrp="1"/>
          </p:cNvSpPr>
          <p:nvPr>
            <p:ph type="subTitle" idx="1"/>
          </p:nvPr>
        </p:nvSpPr>
        <p:spPr/>
        <p:txBody>
          <a:bodyPr/>
          <a:lstStyle/>
          <a:p>
            <a:r>
              <a:rPr lang="en-US" dirty="0" smtClean="0"/>
              <a:t>Patrick Humphreys</a:t>
            </a:r>
          </a:p>
          <a:p>
            <a:r>
              <a:rPr lang="en-US" dirty="0" smtClean="0"/>
              <a:t>LSE</a:t>
            </a:r>
            <a:endParaRPr lang="en-US" dirty="0"/>
          </a:p>
        </p:txBody>
      </p:sp>
      <p:pic>
        <p:nvPicPr>
          <p:cNvPr id="4" name="Picture 3"/>
          <p:cNvPicPr>
            <a:picLocks noChangeAspect="1" noChangeArrowheads="1"/>
          </p:cNvPicPr>
          <p:nvPr/>
        </p:nvPicPr>
        <p:blipFill>
          <a:blip r:embed="rId2"/>
          <a:srcRect/>
          <a:stretch>
            <a:fillRect/>
          </a:stretch>
        </p:blipFill>
        <p:spPr bwMode="auto">
          <a:xfrm>
            <a:off x="4607300" y="6056649"/>
            <a:ext cx="4322922" cy="626489"/>
          </a:xfrm>
          <a:prstGeom prst="rect">
            <a:avLst/>
          </a:prstGeom>
          <a:noFill/>
          <a:ln w="12700" cap="rnd">
            <a:noFill/>
            <a:round/>
            <a:headEnd/>
            <a:tailEnd/>
          </a:ln>
        </p:spPr>
      </p:pic>
      <p:pic>
        <p:nvPicPr>
          <p:cNvPr id="5" name="Picture 4"/>
          <p:cNvPicPr>
            <a:picLocks noChangeAspect="1" noChangeArrowheads="1"/>
          </p:cNvPicPr>
          <p:nvPr/>
        </p:nvPicPr>
        <p:blipFill>
          <a:blip r:embed="rId3"/>
          <a:srcRect/>
          <a:stretch>
            <a:fillRect/>
          </a:stretch>
        </p:blipFill>
        <p:spPr bwMode="auto">
          <a:xfrm>
            <a:off x="3008293" y="5770898"/>
            <a:ext cx="771525" cy="969963"/>
          </a:xfrm>
          <a:prstGeom prst="rect">
            <a:avLst/>
          </a:prstGeom>
          <a:noFill/>
          <a:ln w="12700" cap="rnd">
            <a:noFill/>
            <a:round/>
            <a:headEnd/>
            <a:tailEnd/>
          </a:ln>
        </p:spPr>
      </p:pic>
      <p:pic>
        <p:nvPicPr>
          <p:cNvPr id="6" name="Picture 5"/>
          <p:cNvPicPr>
            <a:picLocks noChangeAspect="1" noChangeArrowheads="1"/>
          </p:cNvPicPr>
          <p:nvPr/>
        </p:nvPicPr>
        <p:blipFill>
          <a:blip r:embed="rId4"/>
          <a:srcRect/>
          <a:stretch>
            <a:fillRect/>
          </a:stretch>
        </p:blipFill>
        <p:spPr bwMode="auto">
          <a:xfrm>
            <a:off x="504282" y="5958224"/>
            <a:ext cx="1441450" cy="782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GB" dirty="0" smtClean="0"/>
              <a:t>Here, the Pathway to Value has been identified as important to the has been identified as important to the Cluster’s initial planning and implementation, and remains on track throughout CADIC  phase 1.  </a:t>
            </a:r>
          </a:p>
          <a:p>
            <a:r>
              <a:rPr lang="en-GB" dirty="0" smtClean="0"/>
              <a:t>By the end of Phase 1 (June 2012) the pathway has been fully realized in the specific SME Cluster and continues to be effective. </a:t>
            </a:r>
          </a:p>
          <a:p>
            <a:endParaRPr lang="en-US" dirty="0"/>
          </a:p>
        </p:txBody>
      </p:sp>
      <p:graphicFrame>
        <p:nvGraphicFramePr>
          <p:cNvPr id="23554" name="Object 2"/>
          <p:cNvGraphicFramePr>
            <a:graphicFrameLocks noChangeAspect="1"/>
          </p:cNvGraphicFramePr>
          <p:nvPr/>
        </p:nvGraphicFramePr>
        <p:xfrm>
          <a:off x="1631574" y="667490"/>
          <a:ext cx="8597850" cy="750148"/>
        </p:xfrm>
        <a:graphic>
          <a:graphicData uri="http://schemas.openxmlformats.org/presentationml/2006/ole">
            <p:oleObj spid="_x0000_s23554" name="Document" r:id="rId3" imgW="5676900" imgH="495300" progId="Word.Document.12">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064"/>
          </a:xfrm>
        </p:spPr>
        <p:txBody>
          <a:bodyPr>
            <a:normAutofit fontScale="90000"/>
          </a:bodyPr>
          <a:lstStyle/>
          <a:p>
            <a:r>
              <a:rPr lang="en-US" dirty="0" smtClean="0"/>
              <a:t>Cluster activity wave model</a:t>
            </a:r>
            <a:endParaRPr lang="en-US" dirty="0"/>
          </a:p>
        </p:txBody>
      </p:sp>
      <p:pic>
        <p:nvPicPr>
          <p:cNvPr id="4" name="Content Placeholder 3" descr="Wave.png"/>
          <p:cNvPicPr>
            <a:picLocks noGrp="1" noChangeAspect="1"/>
          </p:cNvPicPr>
          <p:nvPr>
            <p:ph idx="1"/>
          </p:nvPr>
        </p:nvPicPr>
        <p:blipFill>
          <a:blip r:embed="rId2"/>
          <a:srcRect t="-8268" b="-8268"/>
          <a:stretch>
            <a:fillRect/>
          </a:stretch>
        </p:blipFill>
        <p:spPr>
          <a:xfrm>
            <a:off x="156452" y="673914"/>
            <a:ext cx="8229600" cy="4525963"/>
          </a:xfrm>
        </p:spPr>
      </p:pic>
      <p:sp>
        <p:nvSpPr>
          <p:cNvPr id="5" name="TextBox 4"/>
          <p:cNvSpPr txBox="1"/>
          <p:nvPr/>
        </p:nvSpPr>
        <p:spPr>
          <a:xfrm>
            <a:off x="1166954" y="5199877"/>
            <a:ext cx="7219098" cy="369332"/>
          </a:xfrm>
          <a:prstGeom prst="rect">
            <a:avLst/>
          </a:prstGeom>
          <a:noFill/>
        </p:spPr>
        <p:txBody>
          <a:bodyPr wrap="square" rtlCol="0">
            <a:spAutoFit/>
          </a:bodyPr>
          <a:lstStyle/>
          <a:p>
            <a:r>
              <a:rPr lang="en-US" dirty="0" smtClean="0"/>
              <a:t>Intellectual capital flow within the cluster (due to the activity) is........</a:t>
            </a:r>
            <a:endParaRPr lang="en-US" dirty="0"/>
          </a:p>
        </p:txBody>
      </p:sp>
      <p:pic>
        <p:nvPicPr>
          <p:cNvPr id="6" name="Picture 5"/>
          <p:cNvPicPr>
            <a:picLocks noChangeAspect="1" noChangeArrowheads="1"/>
          </p:cNvPicPr>
          <p:nvPr/>
        </p:nvPicPr>
        <p:blipFill>
          <a:blip r:embed="rId3"/>
          <a:srcRect/>
          <a:stretch>
            <a:fillRect/>
          </a:stretch>
        </p:blipFill>
        <p:spPr bwMode="auto">
          <a:xfrm>
            <a:off x="209155" y="0"/>
            <a:ext cx="771525" cy="969963"/>
          </a:xfrm>
          <a:prstGeom prst="rect">
            <a:avLst/>
          </a:prstGeom>
          <a:noFill/>
          <a:ln w="12700" cap="rnd">
            <a:noFill/>
            <a:round/>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Evaluation Workshop in each Cluster</a:t>
            </a:r>
            <a:endParaRPr lang="en-US" sz="3200" dirty="0"/>
          </a:p>
        </p:txBody>
      </p:sp>
      <p:sp>
        <p:nvSpPr>
          <p:cNvPr id="3" name="Content Placeholder 2"/>
          <p:cNvSpPr>
            <a:spLocks noGrp="1"/>
          </p:cNvSpPr>
          <p:nvPr>
            <p:ph idx="1"/>
          </p:nvPr>
        </p:nvSpPr>
        <p:spPr>
          <a:xfrm>
            <a:off x="457200" y="1600201"/>
            <a:ext cx="8229600" cy="3805286"/>
          </a:xfrm>
        </p:spPr>
        <p:txBody>
          <a:bodyPr>
            <a:normAutofit fontScale="62500" lnSpcReduction="20000"/>
          </a:bodyPr>
          <a:lstStyle/>
          <a:p>
            <a:r>
              <a:rPr lang="en-US" dirty="0" smtClean="0"/>
              <a:t>Evaluation Workshop must held be in each core country during first 2 weeks in June.</a:t>
            </a:r>
          </a:p>
          <a:p>
            <a:pPr>
              <a:buNone/>
            </a:pPr>
            <a:endParaRPr lang="en-US" dirty="0" smtClean="0"/>
          </a:p>
          <a:p>
            <a:r>
              <a:rPr lang="en-US" dirty="0" smtClean="0"/>
              <a:t>Results will be  presented in Deliverable D6 “1</a:t>
            </a:r>
            <a:r>
              <a:rPr lang="en-US" baseline="30000" dirty="0" smtClean="0"/>
              <a:t>st</a:t>
            </a:r>
            <a:r>
              <a:rPr lang="en-US" dirty="0" smtClean="0"/>
              <a:t> Phase Evaluation Report”, due June 30</a:t>
            </a:r>
            <a:r>
              <a:rPr lang="en-US" baseline="30000" dirty="0" smtClean="0"/>
              <a:t>th</a:t>
            </a:r>
            <a:r>
              <a:rPr lang="en-US" dirty="0" smtClean="0"/>
              <a:t>.</a:t>
            </a:r>
          </a:p>
          <a:p>
            <a:endParaRPr lang="en-US" dirty="0" smtClean="0"/>
          </a:p>
          <a:p>
            <a:r>
              <a:rPr lang="en-US" dirty="0" smtClean="0"/>
              <a:t>Key participants: Country Coach (CC), Cluster Facilitator (CF)+ Cluster Relation Manage (CM) from Catalyst SME. Desirable to include in the workshop  </a:t>
            </a:r>
            <a:r>
              <a:rPr lang="en-US" dirty="0" err="1" smtClean="0"/>
              <a:t>CM’s</a:t>
            </a:r>
            <a:r>
              <a:rPr lang="en-US" dirty="0" smtClean="0"/>
              <a:t> from other SME’s in the cluster</a:t>
            </a:r>
          </a:p>
          <a:p>
            <a:endParaRPr lang="en-US" dirty="0" smtClean="0"/>
          </a:p>
          <a:p>
            <a:r>
              <a:rPr lang="en-US" dirty="0" smtClean="0"/>
              <a:t>What to evaluate (not assess)? – “implemented CADIC framework in Core countries” (described in Deliverable D5)</a:t>
            </a:r>
          </a:p>
          <a:p>
            <a:pPr>
              <a:buFont typeface="Wingdings" charset="2"/>
              <a:buChar char="Ø"/>
            </a:pPr>
            <a:r>
              <a:rPr lang="en-US" dirty="0" smtClean="0"/>
              <a:t>Pathways to value opened up through cluster activities to date</a:t>
            </a:r>
          </a:p>
          <a:p>
            <a:pPr>
              <a:buFont typeface="Wingdings" charset="2"/>
              <a:buChar char="Ø"/>
            </a:pPr>
            <a:endParaRPr lang="en-US" dirty="0" smtClean="0"/>
          </a:p>
          <a:p>
            <a:endParaRPr lang="en-US" dirty="0" smtClean="0"/>
          </a:p>
          <a:p>
            <a:endParaRPr lang="en-US" dirty="0"/>
          </a:p>
        </p:txBody>
      </p:sp>
      <p:sp>
        <p:nvSpPr>
          <p:cNvPr id="4" name="Line 3"/>
          <p:cNvSpPr>
            <a:spLocks noChangeShapeType="1"/>
          </p:cNvSpPr>
          <p:nvPr/>
        </p:nvSpPr>
        <p:spPr bwMode="auto">
          <a:xfrm>
            <a:off x="0" y="5405487"/>
            <a:ext cx="9931400" cy="0"/>
          </a:xfrm>
          <a:prstGeom prst="line">
            <a:avLst/>
          </a:prstGeom>
          <a:noFill/>
          <a:ln w="10795">
            <a:solidFill>
              <a:schemeClr val="tx1"/>
            </a:solidFill>
            <a:round/>
            <a:headEnd/>
            <a:tailEnd/>
          </a:ln>
        </p:spPr>
        <p:txBody>
          <a:bodyPr lIns="0" tIns="0" rIns="0" bIns="0">
            <a:prstTxWarp prst="textNoShape">
              <a:avLst/>
            </a:prstTxWarp>
          </a:bodyPr>
          <a:lstStyle/>
          <a:p>
            <a:endParaRPr lang="en-US"/>
          </a:p>
        </p:txBody>
      </p:sp>
      <p:pic>
        <p:nvPicPr>
          <p:cNvPr id="5" name="Picture 4"/>
          <p:cNvPicPr>
            <a:picLocks noChangeAspect="1" noChangeArrowheads="1"/>
          </p:cNvPicPr>
          <p:nvPr/>
        </p:nvPicPr>
        <p:blipFill>
          <a:blip r:embed="rId2"/>
          <a:srcRect/>
          <a:stretch>
            <a:fillRect/>
          </a:stretch>
        </p:blipFill>
        <p:spPr bwMode="auto">
          <a:xfrm>
            <a:off x="549236" y="5643497"/>
            <a:ext cx="1441450" cy="782637"/>
          </a:xfrm>
          <a:prstGeom prst="rect">
            <a:avLst/>
          </a:prstGeom>
          <a:noFill/>
          <a:ln w="9525">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2749805" y="5643497"/>
            <a:ext cx="771525" cy="969963"/>
          </a:xfrm>
          <a:prstGeom prst="rect">
            <a:avLst/>
          </a:prstGeom>
          <a:noFill/>
          <a:ln w="12700" cap="rnd">
            <a:noFill/>
            <a:round/>
            <a:headEnd/>
            <a:tailEnd/>
          </a:ln>
        </p:spPr>
      </p:pic>
      <p:pic>
        <p:nvPicPr>
          <p:cNvPr id="7" name="Picture 6"/>
          <p:cNvPicPr>
            <a:picLocks noChangeAspect="1" noChangeArrowheads="1"/>
          </p:cNvPicPr>
          <p:nvPr/>
        </p:nvPicPr>
        <p:blipFill>
          <a:blip r:embed="rId4"/>
          <a:srcRect/>
          <a:stretch>
            <a:fillRect/>
          </a:stretch>
        </p:blipFill>
        <p:spPr bwMode="auto">
          <a:xfrm>
            <a:off x="4113038" y="5741922"/>
            <a:ext cx="4721225" cy="684212"/>
          </a:xfrm>
          <a:prstGeom prst="rect">
            <a:avLst/>
          </a:prstGeom>
          <a:noFill/>
          <a:ln w="12700" cap="rnd">
            <a:noFill/>
            <a:round/>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70056" y="173177"/>
            <a:ext cx="7873944" cy="1179250"/>
          </a:xfrm>
        </p:spPr>
        <p:txBody>
          <a:bodyPr>
            <a:normAutofit fontScale="90000"/>
          </a:bodyPr>
          <a:lstStyle/>
          <a:p>
            <a:r>
              <a:rPr lang="en-US" sz="2800" dirty="0" smtClean="0"/>
              <a:t>Demonstrating Pathways to Value</a:t>
            </a:r>
            <a:br>
              <a:rPr lang="en-US" sz="2800" dirty="0" smtClean="0"/>
            </a:br>
            <a:r>
              <a:rPr lang="en-GB" sz="2000" dirty="0" smtClean="0"/>
              <a:t>The generic CADIC Framework for effective practice is expressed in 12 criteria:</a:t>
            </a:r>
            <a:br>
              <a:rPr lang="en-GB" sz="2000" dirty="0" smtClean="0"/>
            </a:br>
            <a:r>
              <a:rPr lang="en-GB" sz="1800" dirty="0" smtClean="0"/>
              <a:t>Each criterion indexes potential Pathways to Value, and helps to discover how those pathways are described in actual terms in the specific context of each CADIC cluster.</a:t>
            </a:r>
            <a:r>
              <a:rPr lang="en-GB" sz="2000" dirty="0" smtClean="0"/>
              <a:t/>
            </a:r>
            <a:br>
              <a:rPr lang="en-GB" sz="2000" dirty="0" smtClean="0"/>
            </a:br>
            <a:endParaRPr lang="en-US" sz="2000" dirty="0"/>
          </a:p>
        </p:txBody>
      </p:sp>
      <p:pic>
        <p:nvPicPr>
          <p:cNvPr id="6" name="Content Placeholder 5" descr="FEPAttributes.jpg"/>
          <p:cNvPicPr>
            <a:picLocks noGrp="1" noChangeAspect="1"/>
          </p:cNvPicPr>
          <p:nvPr>
            <p:ph idx="1"/>
          </p:nvPr>
        </p:nvPicPr>
        <p:blipFill>
          <a:blip r:embed="rId2"/>
          <a:srcRect l="-28914" r="-28914"/>
          <a:stretch>
            <a:fillRect/>
          </a:stretch>
        </p:blipFill>
        <p:spPr>
          <a:xfrm>
            <a:off x="601009" y="1647672"/>
            <a:ext cx="8229600" cy="4525962"/>
          </a:xfrm>
        </p:spPr>
      </p:pic>
      <p:pic>
        <p:nvPicPr>
          <p:cNvPr id="5" name="Picture 4"/>
          <p:cNvPicPr>
            <a:picLocks noChangeAspect="1" noChangeArrowheads="1"/>
          </p:cNvPicPr>
          <p:nvPr/>
        </p:nvPicPr>
        <p:blipFill>
          <a:blip r:embed="rId3"/>
          <a:srcRect/>
          <a:stretch>
            <a:fillRect/>
          </a:stretch>
        </p:blipFill>
        <p:spPr bwMode="auto">
          <a:xfrm>
            <a:off x="367224" y="274638"/>
            <a:ext cx="771525" cy="969963"/>
          </a:xfrm>
          <a:prstGeom prst="rect">
            <a:avLst/>
          </a:prstGeom>
          <a:noFill/>
          <a:ln w="12700" cap="rnd">
            <a:noFill/>
            <a:round/>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32099" y="0"/>
            <a:ext cx="7154700" cy="1055554"/>
          </a:xfrm>
        </p:spPr>
        <p:txBody>
          <a:bodyPr>
            <a:normAutofit fontScale="90000"/>
          </a:bodyPr>
          <a:lstStyle/>
          <a:p>
            <a:r>
              <a:rPr lang="en-US" sz="2400" dirty="0" smtClean="0"/>
              <a:t/>
            </a:r>
            <a:br>
              <a:rPr lang="en-US" sz="2400" dirty="0" smtClean="0"/>
            </a:br>
            <a:r>
              <a:rPr lang="en-GB" sz="2400" dirty="0" smtClean="0"/>
              <a:t> </a:t>
            </a:r>
            <a:br>
              <a:rPr lang="en-GB" sz="2400" dirty="0" smtClean="0"/>
            </a:br>
            <a:r>
              <a:rPr lang="en-GB" sz="2400" dirty="0" smtClean="0"/>
              <a:t>Pathway Status </a:t>
            </a:r>
            <a:br>
              <a:rPr lang="en-GB" sz="2400" dirty="0" smtClean="0"/>
            </a:br>
            <a:r>
              <a:rPr lang="en-GB" sz="2000" dirty="0" smtClean="0"/>
              <a:t>Within the Framework, five distinct markers are used to characterize the potential or actual use of each pathway in each Cluster’s situation </a:t>
            </a:r>
            <a:r>
              <a:rPr lang="en-GB" sz="2400" dirty="0" smtClean="0"/>
              <a:t/>
            </a:r>
            <a:br>
              <a:rPr lang="en-GB" sz="2400" dirty="0" smtClean="0"/>
            </a:br>
            <a:r>
              <a:rPr lang="en-GB" sz="2400" dirty="0" smtClean="0"/>
              <a:t> </a:t>
            </a:r>
            <a:br>
              <a:rPr lang="en-GB" sz="2400" dirty="0" smtClean="0"/>
            </a:br>
            <a:endParaRPr lang="en-US" sz="2400" dirty="0"/>
          </a:p>
        </p:txBody>
      </p:sp>
      <p:sp>
        <p:nvSpPr>
          <p:cNvPr id="3" name="Content Placeholder 2"/>
          <p:cNvSpPr>
            <a:spLocks noGrp="1"/>
          </p:cNvSpPr>
          <p:nvPr>
            <p:ph idx="1"/>
          </p:nvPr>
        </p:nvSpPr>
        <p:spPr/>
        <p:txBody>
          <a:bodyPr/>
          <a:lstStyle/>
          <a:p>
            <a:endParaRPr lang="en-US"/>
          </a:p>
        </p:txBody>
      </p:sp>
      <p:graphicFrame>
        <p:nvGraphicFramePr>
          <p:cNvPr id="6146" name="Object 2"/>
          <p:cNvGraphicFramePr>
            <a:graphicFrameLocks noChangeAspect="1"/>
          </p:cNvGraphicFramePr>
          <p:nvPr/>
        </p:nvGraphicFramePr>
        <p:xfrm>
          <a:off x="998202" y="1830724"/>
          <a:ext cx="7688597" cy="4627396"/>
        </p:xfrm>
        <a:graphic>
          <a:graphicData uri="http://schemas.openxmlformats.org/presentationml/2006/ole">
            <p:oleObj spid="_x0000_s6146" name="Document" r:id="rId3" imgW="5486400" imgH="3302000" progId="Word.Document.12">
              <p:link updateAutomatic="1"/>
            </p:oleObj>
          </a:graphicData>
        </a:graphic>
      </p:graphicFrame>
      <p:pic>
        <p:nvPicPr>
          <p:cNvPr id="5" name="Picture 4"/>
          <p:cNvPicPr>
            <a:picLocks noChangeAspect="1" noChangeArrowheads="1"/>
          </p:cNvPicPr>
          <p:nvPr/>
        </p:nvPicPr>
        <p:blipFill>
          <a:blip r:embed="rId4"/>
          <a:srcRect/>
          <a:stretch>
            <a:fillRect/>
          </a:stretch>
        </p:blipFill>
        <p:spPr bwMode="auto">
          <a:xfrm>
            <a:off x="760574" y="515203"/>
            <a:ext cx="771525" cy="969963"/>
          </a:xfrm>
          <a:prstGeom prst="rect">
            <a:avLst/>
          </a:prstGeom>
          <a:noFill/>
          <a:ln w="12700" cap="rnd">
            <a:noFill/>
            <a:round/>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Evidence of Pathway Status</a:t>
            </a:r>
            <a:endParaRPr lang="en-US" sz="2400" dirty="0"/>
          </a:p>
        </p:txBody>
      </p:sp>
      <p:sp>
        <p:nvSpPr>
          <p:cNvPr id="3" name="Content Placeholder 2"/>
          <p:cNvSpPr>
            <a:spLocks noGrp="1"/>
          </p:cNvSpPr>
          <p:nvPr>
            <p:ph idx="1"/>
          </p:nvPr>
        </p:nvSpPr>
        <p:spPr/>
        <p:txBody>
          <a:bodyPr/>
          <a:lstStyle/>
          <a:p>
            <a:r>
              <a:rPr lang="en-GB" sz="2400" dirty="0" smtClean="0"/>
              <a:t>One of the five markers identified above is assigned to each pathway in evidence, according to our observations, and testimonies, and audiovisual stories created and collected within the Cluster and discussed by the participants in each Cluster’s CADIC phase 1 Evaluation workshop.</a:t>
            </a:r>
          </a:p>
          <a:p>
            <a:r>
              <a:rPr lang="en-GB" sz="2400" dirty="0" smtClean="0"/>
              <a:t>Each of the markers identifies the extent to which a Pathway to Value has been realized in relation to a specific criterion in the Framework for Effective Practice, as follows:</a:t>
            </a:r>
          </a:p>
          <a:p>
            <a:pPr>
              <a:buNone/>
            </a:pPr>
            <a:r>
              <a:rPr lang="en-GB" sz="2400" dirty="0" smtClean="0"/>
              <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GB" dirty="0" smtClean="0"/>
          </a:p>
          <a:p>
            <a:pPr>
              <a:buNone/>
            </a:pPr>
            <a:r>
              <a:rPr lang="en-GB" dirty="0" smtClean="0"/>
              <a:t>“</a:t>
            </a:r>
            <a:r>
              <a:rPr lang="en-GB" sz="2400" dirty="0" smtClean="0"/>
              <a:t>Pathway to Value not within the scope for the particular Cluster” indicates that the specific criterion in the Framework for Effective Practice has not been considered in  the planning and implementation stages of the cluster’s activities. For example, in some of the Clusters active in CADIC phase 1, the criterion “</a:t>
            </a:r>
            <a:r>
              <a:rPr lang="en-US" sz="2400" dirty="0" smtClean="0"/>
              <a:t>Contribute towards regeneration of the local community/region” may not be in the scope because it was </a:t>
            </a:r>
            <a:r>
              <a:rPr lang="en-GB" sz="2400" dirty="0" smtClean="0"/>
              <a:t>not part of the Cluster’s  initial  goals  and objectives. </a:t>
            </a:r>
          </a:p>
          <a:p>
            <a:endParaRPr lang="en-US" dirty="0"/>
          </a:p>
        </p:txBody>
      </p:sp>
      <p:graphicFrame>
        <p:nvGraphicFramePr>
          <p:cNvPr id="19458" name="Object 2"/>
          <p:cNvGraphicFramePr>
            <a:graphicFrameLocks noChangeAspect="1"/>
          </p:cNvGraphicFramePr>
          <p:nvPr/>
        </p:nvGraphicFramePr>
        <p:xfrm>
          <a:off x="723278" y="664896"/>
          <a:ext cx="9298358" cy="752742"/>
        </p:xfrm>
        <a:graphic>
          <a:graphicData uri="http://schemas.openxmlformats.org/presentationml/2006/ole">
            <p:oleObj spid="_x0000_s19458" name="Document" r:id="rId3" imgW="5676900" imgH="571500" progId="Word.Document.12">
              <p:link updateAutomatic="1"/>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79162"/>
            <a:ext cx="8229600" cy="4147002"/>
          </a:xfrm>
        </p:spPr>
        <p:txBody>
          <a:bodyPr/>
          <a:lstStyle/>
          <a:p>
            <a:pPr>
              <a:buNone/>
            </a:pPr>
            <a:r>
              <a:rPr lang="en-GB" sz="2400" dirty="0" smtClean="0"/>
              <a:t>In this case, the Pathway to Value has been identified as important for the cluster to try to implement, but during the planning or implementation phase the pathway goes off track, and thus there is no potential for the pathway to be fully realized within the current development perspective for the cluster.</a:t>
            </a:r>
          </a:p>
          <a:p>
            <a:endParaRPr lang="en-GB" dirty="0" smtClean="0"/>
          </a:p>
          <a:p>
            <a:endParaRPr lang="en-US" dirty="0"/>
          </a:p>
        </p:txBody>
      </p:sp>
      <p:graphicFrame>
        <p:nvGraphicFramePr>
          <p:cNvPr id="20482" name="Object 2"/>
          <p:cNvGraphicFramePr>
            <a:graphicFrameLocks noChangeAspect="1"/>
          </p:cNvGraphicFramePr>
          <p:nvPr/>
        </p:nvGraphicFramePr>
        <p:xfrm>
          <a:off x="1492730" y="515937"/>
          <a:ext cx="7550743" cy="1199335"/>
        </p:xfrm>
        <a:graphic>
          <a:graphicData uri="http://schemas.openxmlformats.org/presentationml/2006/ole">
            <p:oleObj spid="_x0000_s20482" name="Document" r:id="rId3" imgW="5676900" imgH="901700" progId="Word.Document.12">
              <p:link updateAutomatic="1"/>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GB" sz="2595" dirty="0" smtClean="0"/>
              <a:t>Here, the Pathway to Value has been identified as important to the Cluster’s initial planning and implementation, and  remains on track in relation to activities carried out during CADIC phase 1. Initial actions are taken towards fulfilling the Pathway to Value, but it is not yet fully realized due to a number of potential factors. For instance, it might be due to the structure of the Cluster, the nature of the specific activities it prioritizes during CADIC phase 1, or due to time constraints. </a:t>
            </a:r>
          </a:p>
          <a:p>
            <a:endParaRPr lang="en-US" dirty="0"/>
          </a:p>
        </p:txBody>
      </p:sp>
      <p:graphicFrame>
        <p:nvGraphicFramePr>
          <p:cNvPr id="21508" name="Object 4"/>
          <p:cNvGraphicFramePr>
            <a:graphicFrameLocks noChangeAspect="1"/>
          </p:cNvGraphicFramePr>
          <p:nvPr/>
        </p:nvGraphicFramePr>
        <p:xfrm>
          <a:off x="1261531" y="634922"/>
          <a:ext cx="8746851" cy="782716"/>
        </p:xfrm>
        <a:graphic>
          <a:graphicData uri="http://schemas.openxmlformats.org/presentationml/2006/ole">
            <p:oleObj spid="_x0000_s21508" name="Document" r:id="rId3" imgW="5676900" imgH="508000" progId="Word.Document.12">
              <p:link updateAutomatic="1"/>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GB" dirty="0" smtClean="0"/>
              <a:t> </a:t>
            </a:r>
          </a:p>
          <a:p>
            <a:pPr>
              <a:buNone/>
            </a:pPr>
            <a:r>
              <a:rPr lang="en-GB" dirty="0" smtClean="0"/>
              <a:t>Here, the Pathway to Value has been identified as important to the Cluster’s initial planning and implementation, and remains on track throughout phase 1. </a:t>
            </a:r>
          </a:p>
          <a:p>
            <a:r>
              <a:rPr lang="en-GB" dirty="0" smtClean="0"/>
              <a:t>Significant activities are undertaken within the specific SME cluster that provide evidence   towards fully realizing the pathway.</a:t>
            </a:r>
          </a:p>
          <a:p>
            <a:endParaRPr lang="en-US" dirty="0"/>
          </a:p>
        </p:txBody>
      </p:sp>
      <p:graphicFrame>
        <p:nvGraphicFramePr>
          <p:cNvPr id="22530" name="Object 2"/>
          <p:cNvGraphicFramePr>
            <a:graphicFrameLocks noChangeAspect="1"/>
          </p:cNvGraphicFramePr>
          <p:nvPr/>
        </p:nvGraphicFramePr>
        <p:xfrm>
          <a:off x="1497017" y="651474"/>
          <a:ext cx="8798415" cy="766164"/>
        </p:xfrm>
        <a:graphic>
          <a:graphicData uri="http://schemas.openxmlformats.org/presentationml/2006/ole">
            <p:oleObj spid="_x0000_s22530" name="Document" r:id="rId3" imgW="5676900" imgH="508000" progId="Word.Document.12">
              <p:link updateAutomatic="1"/>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329</TotalTime>
  <Words>651</Words>
  <Application>Microsoft Macintosh PowerPoint</Application>
  <PresentationFormat>On-screen Show (4:3)</PresentationFormat>
  <Paragraphs>30</Paragraphs>
  <Slides>11</Slides>
  <Notes>0</Notes>
  <HiddenSlides>0</HiddenSlides>
  <MMClips>0</MMClips>
  <ScaleCrop>false</ScaleCrop>
  <HeadingPairs>
    <vt:vector size="6" baseType="variant">
      <vt:variant>
        <vt:lpstr>Design Template</vt:lpstr>
      </vt:variant>
      <vt:variant>
        <vt:i4>1</vt:i4>
      </vt:variant>
      <vt:variant>
        <vt:lpstr>Links</vt:lpstr>
      </vt:variant>
      <vt:variant>
        <vt:i4>6</vt:i4>
      </vt:variant>
      <vt:variant>
        <vt:lpstr>Slide Titles</vt:lpstr>
      </vt:variant>
      <vt:variant>
        <vt:i4>11</vt:i4>
      </vt:variant>
    </vt:vector>
  </HeadingPairs>
  <TitlesOfParts>
    <vt:vector size="18" baseType="lpstr">
      <vt:lpstr>Office Theme</vt:lpstr>
      <vt:lpstr>Elements:CADICPhase1:Evaluation:CPPVAttribute.docx!OLE_LINK2</vt:lpstr>
      <vt:lpstr>Elements:CADICPhase1:Evaluation:FrameworkEffectivePractice.docx!OLE_LINK2</vt:lpstr>
      <vt:lpstr>Elements:CADICPhase1:Evaluation:FrameworkEffectivePractice.docx!OLE_LINK4</vt:lpstr>
      <vt:lpstr>Elements:CADICPhase1:Evaluation:FrameworkEffectivePractice.docx!OLE_LINK7</vt:lpstr>
      <vt:lpstr>Elements:CADICPhase1:Evaluation:FrameworkEffectivePractice.docx!OLE_LINK8</vt:lpstr>
      <vt:lpstr>Elements:CADICPhase1:Evaluation:FrameworkEffectivePractice.docx!OLE_LINK9</vt:lpstr>
      <vt:lpstr>CADIC Clusters’  Pathways to Value</vt:lpstr>
      <vt:lpstr>Evaluation Workshop in each Cluster</vt:lpstr>
      <vt:lpstr>Demonstrating Pathways to Value The generic CADIC Framework for effective practice is expressed in 12 criteria: Each criterion indexes potential Pathways to Value, and helps to discover how those pathways are described in actual terms in the specific context of each CADIC cluster. </vt:lpstr>
      <vt:lpstr>   Pathway Status  Within the Framework, five distinct markers are used to characterize the potential or actual use of each pathway in each Cluster’s situation    </vt:lpstr>
      <vt:lpstr>Evidence of Pathway Status</vt:lpstr>
      <vt:lpstr>Slide 6</vt:lpstr>
      <vt:lpstr>Slide 7</vt:lpstr>
      <vt:lpstr>Slide 8</vt:lpstr>
      <vt:lpstr>Slide 9</vt:lpstr>
      <vt:lpstr>Slide 10</vt:lpstr>
      <vt:lpstr>Cluster activity wave model</vt:lpstr>
    </vt:vector>
  </TitlesOfParts>
  <Company>LSE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CADIC Clusters’  Pathways to Value</dc:title>
  <dc:creator>Patrick Humphreys</dc:creator>
  <cp:lastModifiedBy>Patrick Humphreys</cp:lastModifiedBy>
  <cp:revision>6</cp:revision>
  <dcterms:created xsi:type="dcterms:W3CDTF">2011-05-17T13:47:33Z</dcterms:created>
  <dcterms:modified xsi:type="dcterms:W3CDTF">2011-05-17T13:51:00Z</dcterms:modified>
</cp:coreProperties>
</file>